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9" r:id="rId4"/>
    <p:sldId id="260" r:id="rId5"/>
    <p:sldId id="261" r:id="rId6"/>
    <p:sldId id="265" r:id="rId7"/>
    <p:sldId id="262" r:id="rId8"/>
    <p:sldId id="266" r:id="rId9"/>
    <p:sldId id="268" r:id="rId10"/>
    <p:sldId id="264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99"/>
    <p:restoredTop sz="94710"/>
  </p:normalViewPr>
  <p:slideViewPr>
    <p:cSldViewPr snapToGrid="0" snapToObjects="1">
      <p:cViewPr varScale="1">
        <p:scale>
          <a:sx n="92" d="100"/>
          <a:sy n="92" d="100"/>
        </p:scale>
        <p:origin x="184" y="12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F3444-1258-A841-B23F-9A1BA83A3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4747AE-8B3B-A348-8809-9B5D7C108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2F600-9F9C-8F45-9327-B1C4F2225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4ADC2-EB14-0D42-9613-4B1483789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6CEA6B-40AF-1347-93A3-F3B12ACED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611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EF12-73C1-B044-8598-839AA8E8E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289D6F-9491-1F47-9EDC-78EE2420AF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E7598-D1A9-C240-B746-A60905AD9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7FF86-71A1-2A48-89F3-D6FF6A104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1F8DAE-5175-3E4E-96AE-618B95DF0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90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DB6DED-6FE2-1F4B-A5CA-8E6A363C4D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303C1B-B5A8-FD41-9B34-B3DF8DAFAD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6CD25-EB0B-D54E-98FA-4902C6505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0665D-B58D-B043-8283-9A9A5E457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BF726-1A93-E342-9D44-2710459D2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764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78B6D-4DBD-A647-82CF-B274A4B30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D65D6-8FD9-3D43-85E5-5CB6B76D0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2C2FD-C9A9-5145-9BAC-FFD3BBBB3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D8DDF-39DF-CE48-A5BD-E2C57FF62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F193A-10B7-1C4A-9C6D-C7C8E37AE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35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457BA-5FD3-0947-BB3D-786F311EF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F50DC0-C0CF-D44C-9718-536486185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F566B-874D-9D44-9E1F-5BF9973E1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D64D6-13D2-2646-8EE0-170CA61FB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6AF05-AB45-0749-B981-AD1DD6F2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6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A88E5-74EC-C549-94EF-4D55A6C8B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DF30B-7EDC-F64D-BF82-5CC192E3CC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4E5F35-E0DE-9649-B148-FEBC5B6BD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150A0-939D-E54B-940E-E9120148B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740431-7BB1-1F46-8A3E-0EB0D4EAE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8D7E50-DDD3-A448-84F1-5C3880334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524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CD1EA-B6AB-6546-81FE-5D1B50858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A5006-94C0-0C4A-843A-1427B1B8C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7A9E1-1715-E842-9C09-63D933CA7A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B49867-E768-F74F-8301-4475A22235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6A49BA-82C8-A04A-9E61-ED8AC6CD54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72C776-024B-564E-95F3-A004DEF0D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357E9D-99E9-CF49-8188-79863C7E0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E4D737-DF95-174E-8C08-28991073F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718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B69F3-0B79-AF4E-861B-C36E89AE6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F8986E-0CC6-804D-BFBA-C066DE905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78AFB8-DA77-6141-852D-F4FBCDD8C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A45DA8-A9A6-3340-85A7-A80CF3AA1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479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103506-6B50-7C43-AC2D-568A595B2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969E56-F5ED-0F43-B073-1188AAAE3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4275EC-0B48-544D-9525-1D536EB5E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03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6549C-94C2-7C40-AF2B-B3DF48DDD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C1287-C209-E14A-9C56-C477101F7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92C6CE-15B4-4249-8770-904982A495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9F568D-B50B-F643-A9BC-32CC5C08D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165442-5BA8-0742-BFBD-1F0C88BB4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32D6BA-BDE6-C34E-AE8C-00324F033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69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316F3-8D90-B64D-B4DE-3F2FF654A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BEF1D3-3381-9A48-8082-D60C7062C1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1BB802-6FD7-754A-AC58-CF682A52F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6810E1-45A4-5545-AB85-7F9C8FBD8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A7DD40-55BF-6144-AE63-E275BE4CA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EB40C5-2BD8-5744-B26F-519956FE2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39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E40314-544D-974E-81D9-206A63634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DD7D5-689B-5542-901B-D0536AB78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69EE16-0520-EB45-9078-B7FA8A6903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B513D-ED8A-144C-8937-0742D56AEB7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B2AC0-8772-584A-A97A-572D29FED9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FB84F-79BF-8942-A324-7E5A1952C5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78BE9-8E99-6844-8EB9-B768C1F79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7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BA7964B-DAB8-CE41-96E5-5819EE18C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3771418" cy="91809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498402-2F31-3A45-8AAA-B7BB6F797D22}"/>
              </a:ext>
            </a:extLst>
          </p:cNvPr>
          <p:cNvSpPr txBox="1"/>
          <p:nvPr/>
        </p:nvSpPr>
        <p:spPr>
          <a:xfrm>
            <a:off x="977462" y="462455"/>
            <a:ext cx="7073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Gun Violence in America</a:t>
            </a:r>
          </a:p>
        </p:txBody>
      </p:sp>
    </p:spTree>
    <p:extLst>
      <p:ext uri="{BB962C8B-B14F-4D97-AF65-F5344CB8AC3E}">
        <p14:creationId xmlns:p14="http://schemas.microsoft.com/office/powerpoint/2010/main" val="942341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C35FDD-E24D-7C4F-BBF5-68E2680DEC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67" t="171" r="26608"/>
          <a:stretch/>
        </p:blipFill>
        <p:spPr>
          <a:xfrm>
            <a:off x="-168165" y="-674394"/>
            <a:ext cx="12244552" cy="8206787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20D0E0-4907-CB4A-A1EB-358034A24F7B}"/>
              </a:ext>
            </a:extLst>
          </p:cNvPr>
          <p:cNvSpPr txBox="1"/>
          <p:nvPr/>
        </p:nvSpPr>
        <p:spPr>
          <a:xfrm>
            <a:off x="1407634" y="475114"/>
            <a:ext cx="9543393" cy="3913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Post Mortem</a:t>
            </a:r>
          </a:p>
          <a:p>
            <a:endParaRPr lang="en-US" dirty="0"/>
          </a:p>
          <a:p>
            <a:endParaRPr lang="en-US" dirty="0"/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b="1" u="sng" dirty="0">
                <a:solidFill>
                  <a:schemeClr val="bg1"/>
                </a:solidFill>
              </a:rPr>
              <a:t>Overwhelming</a:t>
            </a:r>
            <a:r>
              <a:rPr lang="en-US" sz="2400" b="1" dirty="0">
                <a:solidFill>
                  <a:schemeClr val="bg1"/>
                </a:solidFill>
              </a:rPr>
              <a:t> amount of easily accessible data available</a:t>
            </a:r>
          </a:p>
          <a:p>
            <a:pPr lvl="2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Lacked focus</a:t>
            </a:r>
          </a:p>
          <a:p>
            <a:pPr lvl="2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Limited time</a:t>
            </a:r>
          </a:p>
          <a:p>
            <a:pPr lvl="2"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</a:endParaRPr>
          </a:p>
          <a:p>
            <a:pPr marL="744538" lvl="1" indent="-2794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Amount of data causes the map to load slowly</a:t>
            </a:r>
          </a:p>
        </p:txBody>
      </p:sp>
    </p:spTree>
    <p:extLst>
      <p:ext uri="{BB962C8B-B14F-4D97-AF65-F5344CB8AC3E}">
        <p14:creationId xmlns:p14="http://schemas.microsoft.com/office/powerpoint/2010/main" val="1909386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A20D0E0-4907-CB4A-A1EB-358034A24F7B}"/>
              </a:ext>
            </a:extLst>
          </p:cNvPr>
          <p:cNvSpPr txBox="1"/>
          <p:nvPr/>
        </p:nvSpPr>
        <p:spPr>
          <a:xfrm>
            <a:off x="0" y="2828834"/>
            <a:ext cx="12191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Questions?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B4BF3A-42D1-2147-9F74-A6768B7FA4A4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8107" l="9956" r="90202">
                        <a14:foregroundMark x1="14241" y1="32959" x2="16793" y2="37367"/>
                        <a14:foregroundMark x1="26686" y1="19260" x2="30120" y2="24852"/>
                        <a14:foregroundMark x1="40958" y1="90000" x2="41840" y2="94083"/>
                        <a14:foregroundMark x1="40044" y1="98994" x2="48299" y2="98136"/>
                        <a14:foregroundMark x1="48299" y1="98136" x2="48362" y2="98136"/>
                        <a14:foregroundMark x1="25992" y1="60562" x2="27410" y2="64438"/>
                        <a14:foregroundMark x1="90202" y1="54970" x2="90202" y2="5497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736" y="719654"/>
            <a:ext cx="5759903" cy="613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559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A20D0E0-4907-CB4A-A1EB-358034A24F7B}"/>
              </a:ext>
            </a:extLst>
          </p:cNvPr>
          <p:cNvSpPr txBox="1"/>
          <p:nvPr/>
        </p:nvSpPr>
        <p:spPr>
          <a:xfrm>
            <a:off x="1702676" y="1229711"/>
            <a:ext cx="4298731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Team Members</a:t>
            </a:r>
          </a:p>
          <a:p>
            <a:pPr lvl="1">
              <a:lnSpc>
                <a:spcPct val="150000"/>
              </a:lnSpc>
            </a:pPr>
            <a:endParaRPr lang="en-US" sz="2400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Kathleen Freeberg</a:t>
            </a:r>
          </a:p>
          <a:p>
            <a:pPr lvl="1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Mary </a:t>
            </a:r>
            <a:r>
              <a:rPr lang="en-US" sz="2400" dirty="0" err="1">
                <a:solidFill>
                  <a:schemeClr val="bg1"/>
                </a:solidFill>
              </a:rPr>
              <a:t>Phillipuk</a:t>
            </a:r>
            <a:endParaRPr lang="en-US" sz="2400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Huma </a:t>
            </a:r>
            <a:r>
              <a:rPr lang="en-US" sz="2400" dirty="0" err="1">
                <a:solidFill>
                  <a:schemeClr val="bg1"/>
                </a:solidFill>
              </a:rPr>
              <a:t>Ghiya</a:t>
            </a:r>
            <a:endParaRPr lang="en-US" sz="2400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Rachel Berkowitz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4E69AE-09FC-A249-A6DE-9CD93ED0475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535718">
            <a:off x="5821233" y="1527871"/>
            <a:ext cx="6028949" cy="380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261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A20D0E0-4907-CB4A-A1EB-358034A24F7B}"/>
              </a:ext>
            </a:extLst>
          </p:cNvPr>
          <p:cNvSpPr txBox="1"/>
          <p:nvPr/>
        </p:nvSpPr>
        <p:spPr>
          <a:xfrm>
            <a:off x="1893709" y="2908100"/>
            <a:ext cx="872358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Purpose</a:t>
            </a:r>
          </a:p>
          <a:p>
            <a:pPr lvl="1"/>
            <a:endParaRPr lang="en-US" sz="2800" dirty="0">
              <a:solidFill>
                <a:schemeClr val="bg1"/>
              </a:solidFill>
            </a:endParaRPr>
          </a:p>
          <a:p>
            <a:pPr lvl="1"/>
            <a:r>
              <a:rPr lang="en-US" sz="2800" dirty="0">
                <a:solidFill>
                  <a:schemeClr val="bg1"/>
                </a:solidFill>
              </a:rPr>
              <a:t>Illustrate the incidents of gun violence in relation to income demographics, population and firearm provisions by state for 2014-2017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DCBB82-47AB-0541-A481-FF33C46054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361441" y="-562708"/>
            <a:ext cx="10840306" cy="7735668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3047B3A-EBCD-F14A-9DD2-330659FA9AA5}"/>
              </a:ext>
            </a:extLst>
          </p:cNvPr>
          <p:cNvSpPr txBox="1"/>
          <p:nvPr/>
        </p:nvSpPr>
        <p:spPr>
          <a:xfrm>
            <a:off x="1893709" y="965307"/>
            <a:ext cx="87235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Gun Violence Problem in the US</a:t>
            </a:r>
          </a:p>
          <a:p>
            <a:endParaRPr lang="en-US" sz="1400" b="1" dirty="0">
              <a:solidFill>
                <a:schemeClr val="bg1"/>
              </a:solidFill>
            </a:endParaRPr>
          </a:p>
          <a:p>
            <a:r>
              <a:rPr lang="en-US" sz="3600" b="1" dirty="0">
                <a:solidFill>
                  <a:schemeClr val="bg1"/>
                </a:solidFill>
              </a:rPr>
              <a:t>Datasets Available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3C2299-474B-5445-B78E-34E733E64603}"/>
              </a:ext>
            </a:extLst>
          </p:cNvPr>
          <p:cNvSpPr txBox="1"/>
          <p:nvPr/>
        </p:nvSpPr>
        <p:spPr>
          <a:xfrm>
            <a:off x="14904720" y="-3657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445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A20D0E0-4907-CB4A-A1EB-358034A24F7B}"/>
              </a:ext>
            </a:extLst>
          </p:cNvPr>
          <p:cNvSpPr txBox="1"/>
          <p:nvPr/>
        </p:nvSpPr>
        <p:spPr>
          <a:xfrm>
            <a:off x="1407634" y="475114"/>
            <a:ext cx="9543393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Data Sets</a:t>
            </a:r>
            <a:endParaRPr lang="en-US" dirty="0"/>
          </a:p>
          <a:p>
            <a:endParaRPr lang="en-US" dirty="0"/>
          </a:p>
          <a:p>
            <a:pPr lvl="1"/>
            <a:r>
              <a:rPr lang="en-US" sz="2400" b="1" dirty="0"/>
              <a:t>Kaggle</a:t>
            </a:r>
            <a:endParaRPr lang="en-US" b="1" dirty="0"/>
          </a:p>
          <a:p>
            <a:pPr lvl="2"/>
            <a:r>
              <a:rPr lang="en-US" sz="2000" dirty="0"/>
              <a:t>US Gun Violence January 2013-2018 </a:t>
            </a:r>
            <a:br>
              <a:rPr lang="en-US" sz="2000" dirty="0"/>
            </a:br>
            <a:r>
              <a:rPr lang="en-US" sz="2000" dirty="0"/>
              <a:t>Insightful and Vast USA Statistics</a:t>
            </a:r>
          </a:p>
          <a:p>
            <a:pPr lvl="2"/>
            <a:r>
              <a:rPr lang="en-US" sz="2000" dirty="0"/>
              <a:t>Mass shootings 1966-2017 </a:t>
            </a:r>
          </a:p>
          <a:p>
            <a:pPr lvl="2"/>
            <a:r>
              <a:rPr lang="en-US" sz="2000" dirty="0"/>
              <a:t>Firearm provisions by state 1991-2017 </a:t>
            </a:r>
            <a:br>
              <a:rPr lang="en-US" sz="2000" dirty="0"/>
            </a:br>
            <a:r>
              <a:rPr lang="en-US" sz="2000" dirty="0"/>
              <a:t>Firearm Licenses - Active firearm sales licenses in the United States</a:t>
            </a:r>
          </a:p>
          <a:p>
            <a:pPr lvl="2"/>
            <a:r>
              <a:rPr lang="en-US" sz="2000" dirty="0"/>
              <a:t>Fatal Police Shootings in the US </a:t>
            </a:r>
          </a:p>
          <a:p>
            <a:pPr lvl="2"/>
            <a:endParaRPr lang="en-US" dirty="0"/>
          </a:p>
          <a:p>
            <a:pPr lvl="1"/>
            <a:r>
              <a:rPr lang="en-US" sz="2400" b="1" dirty="0"/>
              <a:t>Census.gov</a:t>
            </a:r>
          </a:p>
          <a:p>
            <a:pPr marL="857250" lvl="1"/>
            <a:r>
              <a:rPr lang="en-US" sz="2000" dirty="0"/>
              <a:t>Median income by State	</a:t>
            </a:r>
          </a:p>
          <a:p>
            <a:pPr marL="857250" lvl="1"/>
            <a:r>
              <a:rPr lang="en-US" sz="2000" dirty="0"/>
              <a:t>Population</a:t>
            </a:r>
          </a:p>
          <a:p>
            <a:pPr marL="857250" lvl="1"/>
            <a:endParaRPr lang="en-US" sz="2000" dirty="0"/>
          </a:p>
          <a:p>
            <a:pPr lvl="1"/>
            <a:r>
              <a:rPr lang="en-US" sz="2400" b="1" dirty="0"/>
              <a:t>Google Maps API</a:t>
            </a:r>
          </a:p>
          <a:p>
            <a:pPr marL="857250" lvl="1"/>
            <a:r>
              <a:rPr lang="en-US" sz="2000" dirty="0"/>
              <a:t>Latitude  &amp; Longitude of US cities</a:t>
            </a:r>
          </a:p>
          <a:p>
            <a:pPr marL="857250" lvl="1">
              <a:lnSpc>
                <a:spcPct val="150000"/>
              </a:lnSpc>
            </a:pP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067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A20D0E0-4907-CB4A-A1EB-358034A24F7B}"/>
              </a:ext>
            </a:extLst>
          </p:cNvPr>
          <p:cNvSpPr txBox="1"/>
          <p:nvPr/>
        </p:nvSpPr>
        <p:spPr>
          <a:xfrm>
            <a:off x="588237" y="166356"/>
            <a:ext cx="954339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Data Cleanup &amp; Preparation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6C08404-2076-FC4A-9E49-254FE4C9CA1A}"/>
              </a:ext>
            </a:extLst>
          </p:cNvPr>
          <p:cNvSpPr/>
          <p:nvPr/>
        </p:nvSpPr>
        <p:spPr>
          <a:xfrm>
            <a:off x="1134093" y="1028343"/>
            <a:ext cx="10951027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US Gun Violence January 2013-2018</a:t>
            </a:r>
            <a:r>
              <a:rPr lang="en-US" sz="2000" dirty="0"/>
              <a:t> </a:t>
            </a:r>
            <a:br>
              <a:rPr lang="en-US" dirty="0"/>
            </a:br>
            <a:endParaRPr lang="en-US" sz="1200" dirty="0"/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File size too large to be pushed to GitHub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Data was mostly clean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225, 598 records, 29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E2684F-9CD0-384E-8463-FDA766955FC7}"/>
              </a:ext>
            </a:extLst>
          </p:cNvPr>
          <p:cNvSpPr/>
          <p:nvPr/>
        </p:nvSpPr>
        <p:spPr>
          <a:xfrm>
            <a:off x="1134092" y="3631067"/>
            <a:ext cx="1095102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Firearms Provisions by State</a:t>
            </a:r>
            <a:r>
              <a:rPr lang="en-US" dirty="0"/>
              <a:t> </a:t>
            </a:r>
          </a:p>
          <a:p>
            <a:br>
              <a:rPr lang="en-US" sz="1200" dirty="0"/>
            </a:br>
            <a:r>
              <a:rPr lang="en-US" sz="2400" dirty="0"/>
              <a:t>Gun laws by state and year from 1991-2018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Pulled only 2014-2017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400" dirty="0"/>
              <a:t>Combined with the number of incidents by state for years 2014-2015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681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A20D0E0-4907-CB4A-A1EB-358034A24F7B}"/>
              </a:ext>
            </a:extLst>
          </p:cNvPr>
          <p:cNvSpPr txBox="1"/>
          <p:nvPr/>
        </p:nvSpPr>
        <p:spPr>
          <a:xfrm>
            <a:off x="588237" y="166356"/>
            <a:ext cx="954339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Data Cleanup &amp; Preparation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C1C7B8-1331-AC43-AF20-0B35D5D9DF43}"/>
              </a:ext>
            </a:extLst>
          </p:cNvPr>
          <p:cNvSpPr/>
          <p:nvPr/>
        </p:nvSpPr>
        <p:spPr>
          <a:xfrm>
            <a:off x="968830" y="1397675"/>
            <a:ext cx="10951027" cy="3300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Fatal Police Shootings in the US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Median Income, Poverty Levels, High School Graduation Rates </a:t>
            </a:r>
            <a:r>
              <a:rPr lang="en-US" sz="2000" dirty="0"/>
              <a:t> </a:t>
            </a:r>
            <a:br>
              <a:rPr lang="en-US" dirty="0"/>
            </a:br>
            <a:endParaRPr lang="en-US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Three large datasets by state and town.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29, 321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Combined into a single dataset CSV file, called demographics.csv, with Excel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Extract the city, state and county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Google Maps API to grab Latitude &amp; Longitude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200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A20D0E0-4907-CB4A-A1EB-358034A24F7B}"/>
              </a:ext>
            </a:extLst>
          </p:cNvPr>
          <p:cNvSpPr txBox="1"/>
          <p:nvPr/>
        </p:nvSpPr>
        <p:spPr>
          <a:xfrm>
            <a:off x="588237" y="166356"/>
            <a:ext cx="954339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Data Cleanup &amp; Preparation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EF7127-94FF-EF47-AEAE-837C858EE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7632" y="4446965"/>
            <a:ext cx="6220759" cy="16862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CB2D61-32D8-BA47-B011-6B334902F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182" y="2931439"/>
            <a:ext cx="6438900" cy="1625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143093-1424-3744-9857-A8DF1935E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9714" y="930923"/>
            <a:ext cx="1587500" cy="1841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5CF1CE-80A9-504F-ABAE-8F47B34740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4564" y="1138172"/>
            <a:ext cx="1427002" cy="142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71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20D0E0-4907-CB4A-A1EB-358034A24F7B}"/>
              </a:ext>
            </a:extLst>
          </p:cNvPr>
          <p:cNvSpPr txBox="1"/>
          <p:nvPr/>
        </p:nvSpPr>
        <p:spPr>
          <a:xfrm>
            <a:off x="1324304" y="2757156"/>
            <a:ext cx="954339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Our Dashboard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3CE830-AAE3-AF41-B5EF-9F36C5C31EA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29077" y="421318"/>
            <a:ext cx="3111500" cy="1943100"/>
          </a:xfrm>
          <a:prstGeom prst="rect">
            <a:avLst/>
          </a:prstGeom>
          <a:effectLst>
            <a:softEdge rad="127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A79818-46C1-AC4F-9147-300577E3564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grayscl/>
            <a:alphaModFix amt="3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51270" y1="67204" x2="51270" y2="67204"/>
                        <a14:backgroundMark x1="51074" y1="65886" x2="51074" y2="65886"/>
                        <a14:backgroundMark x1="50684" y1="64568" x2="50684" y2="64568"/>
                        <a14:backgroundMark x1="72168" y1="65447" x2="72168" y2="65447"/>
                        <a14:backgroundMark x1="37109" y1="74085" x2="37109" y2="74085"/>
                        <a14:backgroundMark x1="38867" y1="74963" x2="38867" y2="74963"/>
                        <a14:backgroundMark x1="51758" y1="62518" x2="51758" y2="62518"/>
                      </a14:backgroundRemoval>
                    </a14:imgEffect>
                    <a14:imgEffect>
                      <a14:artisticMarker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8153" y="4288667"/>
            <a:ext cx="3111500" cy="2070100"/>
          </a:xfrm>
          <a:prstGeom prst="rect">
            <a:avLst/>
          </a:prstGeom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898841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4E69AE-09FC-A249-A6DE-9CD93ED0475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535718">
            <a:off x="5821233" y="1527871"/>
            <a:ext cx="6028949" cy="38022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20D0E0-4907-CB4A-A1EB-358034A24F7B}"/>
              </a:ext>
            </a:extLst>
          </p:cNvPr>
          <p:cNvSpPr txBox="1"/>
          <p:nvPr/>
        </p:nvSpPr>
        <p:spPr>
          <a:xfrm>
            <a:off x="455135" y="475114"/>
            <a:ext cx="626316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Word Cloud</a:t>
            </a:r>
          </a:p>
          <a:p>
            <a:endParaRPr lang="en-US" dirty="0"/>
          </a:p>
          <a:p>
            <a:endParaRPr lang="en-US" dirty="0"/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600" b="1" dirty="0">
                <a:solidFill>
                  <a:schemeClr val="bg1"/>
                </a:solidFill>
              </a:rPr>
              <a:t>Originally had code to extract words from incident characteristics</a:t>
            </a:r>
          </a:p>
          <a:p>
            <a:pPr lvl="2"/>
            <a:endParaRPr lang="en-US" sz="2600" dirty="0">
              <a:solidFill>
                <a:schemeClr val="bg1"/>
              </a:solidFill>
            </a:endParaRPr>
          </a:p>
          <a:p>
            <a:pPr marL="744538" lvl="1" indent="-279400">
              <a:buFont typeface="Wingdings" pitchFamily="2" charset="2"/>
              <a:buChar char="§"/>
            </a:pPr>
            <a:r>
              <a:rPr lang="en-US" sz="2600" b="1" dirty="0">
                <a:solidFill>
                  <a:schemeClr val="bg1"/>
                </a:solidFill>
              </a:rPr>
              <a:t>For stylistic reasons, decided to control the words selected for the cloud</a:t>
            </a:r>
          </a:p>
        </p:txBody>
      </p:sp>
    </p:spTree>
    <p:extLst>
      <p:ext uri="{BB962C8B-B14F-4D97-AF65-F5344CB8AC3E}">
        <p14:creationId xmlns:p14="http://schemas.microsoft.com/office/powerpoint/2010/main" val="3531255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138</Words>
  <Application>Microsoft Macintosh PowerPoint</Application>
  <PresentationFormat>Widescreen</PresentationFormat>
  <Paragraphs>61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Kathleen Drummond</dc:creator>
  <cp:lastModifiedBy>Kathleen Drummond</cp:lastModifiedBy>
  <cp:revision>36</cp:revision>
  <dcterms:created xsi:type="dcterms:W3CDTF">2019-06-19T00:49:56Z</dcterms:created>
  <dcterms:modified xsi:type="dcterms:W3CDTF">2019-06-22T15:24:21Z</dcterms:modified>
</cp:coreProperties>
</file>

<file path=docProps/thumbnail.jpeg>
</file>